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"/>
  </p:notesMasterIdLst>
  <p:sldIdLst>
    <p:sldId id="74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1210</c:v>
                </c:pt>
                <c:pt idx="1">
                  <c:v>2758</c:v>
                </c:pt>
                <c:pt idx="2">
                  <c:v>3527</c:v>
                </c:pt>
                <c:pt idx="3">
                  <c:v>4091</c:v>
                </c:pt>
                <c:pt idx="4">
                  <c:v>4550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1-4D10-9DEB-BA9DFB0809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2169</c:v>
                </c:pt>
                <c:pt idx="1">
                  <c:v>2511</c:v>
                </c:pt>
                <c:pt idx="2">
                  <c:v>2532</c:v>
                </c:pt>
                <c:pt idx="3">
                  <c:v>2535</c:v>
                </c:pt>
                <c:pt idx="4">
                  <c:v>2584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11-4D10-9DEB-BA9DFB0809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LinkedIn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1087</c:v>
                </c:pt>
                <c:pt idx="1">
                  <c:v>1092</c:v>
                </c:pt>
                <c:pt idx="2">
                  <c:v>1106</c:v>
                </c:pt>
                <c:pt idx="3">
                  <c:v>1107</c:v>
                </c:pt>
                <c:pt idx="4">
                  <c:v>1155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11-4D10-9DEB-BA9DFB0809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70453856"/>
        <c:axId val="1870455520"/>
      </c:barChart>
      <c:catAx>
        <c:axId val="187045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455520"/>
        <c:crosses val="autoZero"/>
        <c:auto val="1"/>
        <c:lblAlgn val="ctr"/>
        <c:lblOffset val="100"/>
        <c:noMultiLvlLbl val="0"/>
      </c:catAx>
      <c:valAx>
        <c:axId val="18704555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704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B00B-C305-42F9-91A5-DE2237EE1BC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E932-CE78-4C02-BD86-F3B256A46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7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8163" y="677863"/>
            <a:ext cx="6027737" cy="3390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771BED-391F-452D-BD01-7141883267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8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524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670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42686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47237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21359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59202C9-3463-46C8-9585-4AECF1DF6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74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8139D-1790-479F-B0D5-046F41276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12834-99B8-4C9B-BFD4-6E3CE9EEB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480ED-515B-47CC-9462-056F0B3F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18F6-A713-4139-A251-68047472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31258-A1D2-4430-B517-A2DF139B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82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463E-F00E-4CE6-9B0F-81704216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4E00-1531-42E4-A39E-7C84FF1A9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703E2-56D5-4972-92A4-F1C86821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76AC3-B1F5-4678-8CD3-7D2490D0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6903B-323C-47F0-8FBC-D816651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487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4BAE-1C35-41ED-9F51-4DF65122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4C16E-E661-4240-9DEB-3FFF2D46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A8ABC-4CCF-44D8-A399-BEF0A523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BAE7-15EA-4FB0-88C8-C604201C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C2303-1C57-4B4E-9007-A1691503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EC0D-CD42-4C2B-ADA8-67DA4BDA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7151F-233D-443C-AE76-7A4ADA660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E40A5-7CE7-44E9-B2F8-055DA31D3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59765-328E-4247-8F11-AB08C79C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AF235-67ED-4E2C-9A00-8CFE20FC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A2FF-DB30-4270-8320-389DFBEB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5793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EE03-37AB-4332-B197-51FBAFDC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34D4B-1D0B-4B7D-8B3B-5C66110E7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9C142-4AD1-4C4B-8A69-6E50C8E5B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C2F60-0421-457C-AFDC-51546469A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69A1D-A850-4D3C-8225-1AF777D79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EDE88-B178-4C29-B56E-3A2D8AAEB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789D2-9A27-4939-B90E-6A64CE1A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D6F03-EC60-4CCD-8F00-A740105C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7435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A1D-6E41-4A02-B6A6-AAABB6D0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C7D1E-FA1A-4CA2-906B-210B8852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8C385-ACD0-4B88-99E9-F48BE6F6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204D2-0695-4FEF-8981-D4629044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11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1746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89A7A-4747-4D87-9A55-8495F028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8FF52-2F1A-4AD6-92D6-61714A85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C4628-931E-4F26-93D7-C7C1E8E1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0913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F8EA-FAF6-4EB4-896D-1BBAC55C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928C-504D-4AFB-A097-CEB737D6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0E3E2-A4A2-4F48-BD24-7CC5F0C5E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0080F-8943-43C9-B8BF-E405D204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91CCA-5BAD-4EB3-9468-9310A45C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1042F-F4A9-4353-A720-E1BD226C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AFB94-0839-4E17-8AE4-BC25BDEB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ABC4E-CE35-4183-8A91-92D5ACD75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A5C87-53F3-434A-9F9F-35D051FEE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E7121-5596-48FF-B933-C9FDA3C0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33463-D93F-4C45-8B60-5F9CF7EC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2CD36-FEFD-4CF2-837F-45C33779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37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6319-0C78-4A9A-806D-177CA88E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C3F0-7EAD-4366-A437-D15522CAB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7B3F-4B6A-4E96-A6CB-2EC9A2BB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6BA1C-90E5-4EDB-93E1-9C911D2B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B42E4-FBE6-4B4A-ACC2-AF9879C7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15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DF3B07-63BE-42FD-85EF-8B7F214A8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E8CD8-8170-4ABC-AACF-0B150E2A3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867B-C877-4DF2-AEF3-B3C03555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FAD6D-6C28-4CF0-97AB-57630D91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A225-DFCB-4417-94D5-960FA5EC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7194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560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981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3508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11979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7097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2091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90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EC9CD-EE34-4C63-BE18-D668F329B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4ECA0-BCAC-4A20-97DC-9EAB71AC8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6629-C04E-4C10-B3AC-E360B4725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1474-923C-4517-88F2-4269A9BB07D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8BADB-1808-49D8-8714-05DC50E71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42243-6007-4BA4-908B-53615F49E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2DE8-144D-40FC-9EB5-27727F5B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B2A46C3E-6779-D9A8-0D9C-A6253B2AB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9" y="5600401"/>
            <a:ext cx="809584" cy="11725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CEBD5A5-76A5-44F6-8730-EED87D26CBB7}"/>
              </a:ext>
            </a:extLst>
          </p:cNvPr>
          <p:cNvSpPr txBox="1"/>
          <p:nvPr/>
        </p:nvSpPr>
        <p:spPr>
          <a:xfrm>
            <a:off x="408161" y="6487483"/>
            <a:ext cx="568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Chemical Society Division of Polymer Chemistry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6751B4-A041-43E5-94C1-ACFF02A994B8}"/>
              </a:ext>
            </a:extLst>
          </p:cNvPr>
          <p:cNvCxnSpPr>
            <a:cxnSpLocks/>
          </p:cNvCxnSpPr>
          <p:nvPr/>
        </p:nvCxnSpPr>
        <p:spPr>
          <a:xfrm>
            <a:off x="503651" y="6487483"/>
            <a:ext cx="11500507" cy="0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2A463CEC-DB8F-4439-9103-ED3A39D24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104" y="130630"/>
            <a:ext cx="10515600" cy="729962"/>
          </a:xfrm>
        </p:spPr>
        <p:txBody>
          <a:bodyPr/>
          <a:lstStyle/>
          <a:p>
            <a:r>
              <a:rPr lang="en-US" dirty="0">
                <a:solidFill>
                  <a:srgbClr val="000099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Social Media Growth 2018-2022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DCC6D7-6400-4E45-882D-8AE565C5F7C8}"/>
              </a:ext>
            </a:extLst>
          </p:cNvPr>
          <p:cNvCxnSpPr>
            <a:cxnSpLocks/>
          </p:cNvCxnSpPr>
          <p:nvPr/>
        </p:nvCxnSpPr>
        <p:spPr>
          <a:xfrm>
            <a:off x="243840" y="852201"/>
            <a:ext cx="11704320" cy="0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4DB234EC-FD5E-C4E3-D074-B02A100F7E68}"/>
              </a:ext>
            </a:extLst>
          </p:cNvPr>
          <p:cNvGrpSpPr/>
          <p:nvPr/>
        </p:nvGrpSpPr>
        <p:grpSpPr>
          <a:xfrm>
            <a:off x="9144000" y="35858"/>
            <a:ext cx="2136710" cy="777761"/>
            <a:chOff x="9144000" y="35858"/>
            <a:chExt cx="2599766" cy="946313"/>
          </a:xfrm>
          <a:noFill/>
        </p:grpSpPr>
        <p:pic>
          <p:nvPicPr>
            <p:cNvPr id="2" name="Picture 1" descr="Social Media or Social Life Megaphone? | LSE SADL">
              <a:extLst>
                <a:ext uri="{FF2B5EF4-FFF2-40B4-BE49-F238E27FC236}">
                  <a16:creationId xmlns:a16="http://schemas.microsoft.com/office/drawing/2014/main" id="{A94AD293-6F32-1ADE-F235-A9D4D19ABD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50" t="5692" r="3333" b="50000"/>
            <a:stretch/>
          </p:blipFill>
          <p:spPr>
            <a:xfrm>
              <a:off x="10058399" y="88763"/>
              <a:ext cx="1685367" cy="86214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4" name="Picture 3" descr="Social Media or Social Life Megaphone? | LSE SADL">
              <a:extLst>
                <a:ext uri="{FF2B5EF4-FFF2-40B4-BE49-F238E27FC236}">
                  <a16:creationId xmlns:a16="http://schemas.microsoft.com/office/drawing/2014/main" id="{62944A54-426B-9476-5688-74FE194C42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" t="2970" r="71333" b="50000"/>
            <a:stretch/>
          </p:blipFill>
          <p:spPr>
            <a:xfrm>
              <a:off x="9144000" y="35858"/>
              <a:ext cx="990600" cy="946313"/>
            </a:xfrm>
            <a:prstGeom prst="rect">
              <a:avLst/>
            </a:prstGeom>
            <a:grpFill/>
            <a:ln>
              <a:noFill/>
            </a:ln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A0FA3C-A82B-28CC-5135-E67AD7F15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84926"/>
              </p:ext>
            </p:extLst>
          </p:nvPr>
        </p:nvGraphicFramePr>
        <p:xfrm>
          <a:off x="228598" y="1166339"/>
          <a:ext cx="3979508" cy="323905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994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Twitter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Facebook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LinkedIn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Jan. 2018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1,210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2,169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1,087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Dec. 2019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2,758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495744401"/>
                  </a:ext>
                </a:extLst>
              </a:tr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Dec. 2020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1,106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845466582"/>
                  </a:ext>
                </a:extLst>
              </a:tr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Dec. 2021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4,091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1,107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925126344"/>
                  </a:ext>
                </a:extLst>
              </a:tr>
              <a:tr h="53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Dec. 2022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31" marR="4931" marT="4932" marB="0" anchor="ctr"/>
                </a:tc>
                <a:extLst>
                  <a:ext uri="{0D108BD9-81ED-4DB2-BD59-A6C34878D82A}">
                    <a16:rowId xmlns:a16="http://schemas.microsoft.com/office/drawing/2014/main" val="1659295941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9BEC73E-4B95-394F-D606-E66DF567C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9116366"/>
              </p:ext>
            </p:extLst>
          </p:nvPr>
        </p:nvGraphicFramePr>
        <p:xfrm>
          <a:off x="4475391" y="1166339"/>
          <a:ext cx="7472769" cy="502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">
            <a:extLst>
              <a:ext uri="{FF2B5EF4-FFF2-40B4-BE49-F238E27FC236}">
                <a16:creationId xmlns:a16="http://schemas.microsoft.com/office/drawing/2014/main" id="{99B94B2C-523D-48A1-17F0-AECA1D9398E5}"/>
              </a:ext>
            </a:extLst>
          </p:cNvPr>
          <p:cNvSpPr txBox="1"/>
          <p:nvPr/>
        </p:nvSpPr>
        <p:spPr>
          <a:xfrm>
            <a:off x="998376" y="4698548"/>
            <a:ext cx="3209730" cy="14219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121898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9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Administered mainly by Business Office</a:t>
            </a:r>
          </a:p>
          <a:p>
            <a:pPr marL="285750" marR="0" lvl="0" indent="-285750" algn="l" defTabSz="121898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9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 has leveled off</a:t>
            </a:r>
          </a:p>
          <a:p>
            <a:pPr marL="285750" marR="0" lvl="0" indent="-285750" algn="l" defTabSz="121898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9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 continues to grow</a:t>
            </a: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93000"/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LinkedIn is growing now the group is open</a:t>
            </a:r>
          </a:p>
        </p:txBody>
      </p:sp>
    </p:spTree>
    <p:extLst>
      <p:ext uri="{BB962C8B-B14F-4D97-AF65-F5344CB8AC3E}">
        <p14:creationId xmlns:p14="http://schemas.microsoft.com/office/powerpoint/2010/main" val="176154774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itle of Presentation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72 Black</vt:lpstr>
      <vt:lpstr>Arial</vt:lpstr>
      <vt:lpstr>Calibri</vt:lpstr>
      <vt:lpstr>Calibri Light</vt:lpstr>
      <vt:lpstr>Wingdings</vt:lpstr>
      <vt:lpstr>Title of Presentation</vt:lpstr>
      <vt:lpstr>Office Theme</vt:lpstr>
      <vt:lpstr>Social Media Growth 2018-2022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Carlee</dc:creator>
  <cp:lastModifiedBy>Black, Carlee</cp:lastModifiedBy>
  <cp:revision>7</cp:revision>
  <dcterms:created xsi:type="dcterms:W3CDTF">2022-01-05T19:55:31Z</dcterms:created>
  <dcterms:modified xsi:type="dcterms:W3CDTF">2023-01-09T17:38:11Z</dcterms:modified>
</cp:coreProperties>
</file>